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7" r:id="rId3"/>
    <p:sldId id="258" r:id="rId4"/>
    <p:sldId id="262" r:id="rId5"/>
    <p:sldId id="308" r:id="rId6"/>
    <p:sldId id="309" r:id="rId7"/>
    <p:sldId id="299" r:id="rId8"/>
    <p:sldId id="300" r:id="rId9"/>
    <p:sldId id="301" r:id="rId10"/>
    <p:sldId id="261" r:id="rId11"/>
    <p:sldId id="293" r:id="rId12"/>
    <p:sldId id="290" r:id="rId13"/>
    <p:sldId id="283" r:id="rId14"/>
    <p:sldId id="286" r:id="rId15"/>
    <p:sldId id="289" r:id="rId16"/>
    <p:sldId id="302" r:id="rId17"/>
    <p:sldId id="303" r:id="rId18"/>
    <p:sldId id="306" r:id="rId19"/>
    <p:sldId id="315" r:id="rId20"/>
    <p:sldId id="305" r:id="rId21"/>
    <p:sldId id="310" r:id="rId22"/>
    <p:sldId id="316" r:id="rId23"/>
    <p:sldId id="304" r:id="rId24"/>
    <p:sldId id="292" r:id="rId25"/>
    <p:sldId id="266" r:id="rId26"/>
    <p:sldId id="279" r:id="rId27"/>
    <p:sldId id="284" r:id="rId28"/>
    <p:sldId id="282" r:id="rId29"/>
    <p:sldId id="280" r:id="rId30"/>
    <p:sldId id="263" r:id="rId31"/>
    <p:sldId id="294" r:id="rId32"/>
    <p:sldId id="275" r:id="rId33"/>
    <p:sldId id="296" r:id="rId34"/>
    <p:sldId id="259" r:id="rId35"/>
    <p:sldId id="298" r:id="rId36"/>
    <p:sldId id="311" r:id="rId37"/>
    <p:sldId id="314" r:id="rId38"/>
    <p:sldId id="297" r:id="rId39"/>
    <p:sldId id="312" r:id="rId40"/>
    <p:sldId id="260" r:id="rId41"/>
    <p:sldId id="31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3086F7-4275-F045-BABA-E7F8A326BE87}">
          <p14:sldIdLst>
            <p14:sldId id="256"/>
            <p14:sldId id="307"/>
            <p14:sldId id="258"/>
            <p14:sldId id="262"/>
            <p14:sldId id="308"/>
            <p14:sldId id="309"/>
            <p14:sldId id="299"/>
            <p14:sldId id="300"/>
            <p14:sldId id="301"/>
            <p14:sldId id="261"/>
          </p14:sldIdLst>
        </p14:section>
        <p14:section name="Hardware" id="{18905E9D-EA80-9E4B-A3E4-D9BE0E865973}">
          <p14:sldIdLst>
            <p14:sldId id="293"/>
            <p14:sldId id="290"/>
            <p14:sldId id="283"/>
            <p14:sldId id="286"/>
            <p14:sldId id="289"/>
            <p14:sldId id="302"/>
            <p14:sldId id="303"/>
            <p14:sldId id="306"/>
            <p14:sldId id="315"/>
            <p14:sldId id="305"/>
            <p14:sldId id="310"/>
          </p14:sldIdLst>
        </p14:section>
        <p14:section name="After Lunch Slides" id="{1BD9BFB8-896D-3241-9DEF-C4C5640B9C3D}">
          <p14:sldIdLst>
            <p14:sldId id="316"/>
            <p14:sldId id="304"/>
            <p14:sldId id="292"/>
            <p14:sldId id="266"/>
            <p14:sldId id="279"/>
            <p14:sldId id="284"/>
            <p14:sldId id="282"/>
            <p14:sldId id="280"/>
            <p14:sldId id="263"/>
          </p14:sldIdLst>
        </p14:section>
        <p14:section name="Device Software" id="{D485D66D-041A-2E43-A9E5-3FFF187D9685}">
          <p14:sldIdLst>
            <p14:sldId id="294"/>
            <p14:sldId id="275"/>
          </p14:sldIdLst>
        </p14:section>
        <p14:section name="Stage 2" id="{6814D3C0-EE8E-6941-AF24-81F4AE9372B1}">
          <p14:sldIdLst>
            <p14:sldId id="296"/>
            <p14:sldId id="259"/>
            <p14:sldId id="298"/>
            <p14:sldId id="311"/>
            <p14:sldId id="314"/>
          </p14:sldIdLst>
        </p14:section>
        <p14:section name="Stage 3" id="{133E6B0F-E38B-4046-B48F-80D29262702E}">
          <p14:sldIdLst>
            <p14:sldId id="297"/>
            <p14:sldId id="312"/>
          </p14:sldIdLst>
        </p14:section>
        <p14:section name="Stage 4" id="{F286D4A4-CCEF-8546-8568-D5B8BC96F8C7}">
          <p14:sldIdLst>
            <p14:sldId id="26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90"/>
    <p:restoredTop sz="87294"/>
  </p:normalViewPr>
  <p:slideViewPr>
    <p:cSldViewPr snapToGrid="0" snapToObjects="1">
      <p:cViewPr varScale="1">
        <p:scale>
          <a:sx n="108" d="100"/>
          <a:sy n="108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143A-57F3-704C-B294-22D117F8E26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A09A-4DFD-424A-8DF1-7B75407C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hm's_law#cite_note-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urbanization of the world is only going to continue. Already we have crossed the tipping point.</a:t>
            </a:r>
          </a:p>
          <a:p>
            <a:endParaRPr lang="en-US" dirty="0"/>
          </a:p>
          <a:p>
            <a:r>
              <a:rPr lang="en-US" dirty="0"/>
              <a:t>Africa, the last major continent to do so, will cross it in 2035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Resistors reduce flow by introducing resistance to the electrical current</a:t>
            </a:r>
          </a:p>
          <a:p>
            <a:endParaRPr lang="en-US" dirty="0"/>
          </a:p>
          <a:p>
            <a:r>
              <a:rPr lang="en-US" dirty="0"/>
              <a:t>Graded in value of that resistance (OHMS)</a:t>
            </a:r>
          </a:p>
          <a:p>
            <a:endParaRPr lang="en-US" dirty="0"/>
          </a:p>
          <a:p>
            <a:r>
              <a:rPr lang="en-US" dirty="0"/>
              <a:t>Governed by Ohms law</a:t>
            </a:r>
          </a:p>
          <a:p>
            <a:endParaRPr lang="en-US" dirty="0"/>
          </a:p>
          <a:p>
            <a:r>
              <a:rPr lang="en-US" dirty="0"/>
              <a:t>LED lights make light through magic – small leg is the Ground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in the companion</a:t>
            </a:r>
          </a:p>
          <a:p>
            <a:endParaRPr lang="en-US" dirty="0"/>
          </a:p>
          <a:p>
            <a:r>
              <a:rPr lang="en-US" dirty="0"/>
              <a:t>Refer back to the electricity slide – every one of these pins is effectively a battery “-” sign – some are on all the time and some you control. They can go in or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build, talk about things like:</a:t>
            </a:r>
          </a:p>
          <a:p>
            <a:endParaRPr lang="en-US" dirty="0"/>
          </a:p>
          <a:p>
            <a:r>
              <a:rPr lang="en-US" dirty="0"/>
              <a:t>Prototype vs commercial</a:t>
            </a:r>
          </a:p>
          <a:p>
            <a:r>
              <a:rPr lang="en-US" dirty="0"/>
              <a:t>Screwing around versus functional building</a:t>
            </a:r>
          </a:p>
          <a:p>
            <a:r>
              <a:rPr lang="en-US" dirty="0"/>
              <a:t>Long-term things you can do to get serious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bad at letting go of control as humans, but until we do there is no “smart city” only an intelligent city, with a bunch of really dumb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street with conveyor belt and you have the genesis of smart manufacturing. Replace it with corn on a conveyor at a grain silo and you have smart agriculture. Fundamental technology on any scale is the foundation of ALL of the IoT. It isn’t rocket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over working with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Wiring is a lot like plumbing</a:t>
            </a:r>
          </a:p>
          <a:p>
            <a:endParaRPr lang="en-US" dirty="0"/>
          </a:p>
          <a:p>
            <a:r>
              <a:rPr lang="en-US" dirty="0"/>
              <a:t>Power out or - terminal is the “faucet”</a:t>
            </a:r>
          </a:p>
          <a:p>
            <a:endParaRPr lang="en-US" dirty="0"/>
          </a:p>
          <a:p>
            <a:r>
              <a:rPr lang="en-US" dirty="0"/>
              <a:t>Ground or the + terminal is the “drain”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Ohm did his work on resistance in the years 1825 and 1826, and published his results in 1827 as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mathematisch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bearbeitet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("The galvanic circuit investigated mathematically").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3v 5v issue with Jerry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4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reason hardware is kind of challenging? Where do you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all code is or should be “good” then you simply choose fast or easy for the purpose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0A09A-4DFD-424A-8DF1-7B75407C9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8470B-07DA-3B48-85E0-AA85C1458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30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9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3D07-2785-A64E-AE9F-32747EA53277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0F7D-3308-7447-8D2D-8589029E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B0C444-A6D4-C74B-96AA-959C3629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Practical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5D2ED-AC74-E041-8993-9C9A6F8E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IoT for smart cities, manufacturing, and Analytics from scratch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384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196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5B6B2-9D01-1646-9EC3-34B2E44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are we building today?</a:t>
            </a:r>
          </a:p>
        </p:txBody>
      </p:sp>
      <p:sp useBgFill="1">
        <p:nvSpPr>
          <p:cNvPr id="26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757A-6E4D-A148-8146-68C27802BDDC}"/>
              </a:ext>
            </a:extLst>
          </p:cNvPr>
          <p:cNvGrpSpPr/>
          <p:nvPr/>
        </p:nvGrpSpPr>
        <p:grpSpPr>
          <a:xfrm>
            <a:off x="938213" y="1987570"/>
            <a:ext cx="6293157" cy="2724105"/>
            <a:chOff x="938213" y="1987570"/>
            <a:chExt cx="6293157" cy="272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FC8E0-2CFA-754F-B582-0D15C19F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3"/>
            <a:stretch/>
          </p:blipFill>
          <p:spPr>
            <a:xfrm>
              <a:off x="1118988" y="2386783"/>
              <a:ext cx="6112382" cy="20769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10AF06-6408-EB45-9C05-B6A82493B973}"/>
                </a:ext>
              </a:extLst>
            </p:cNvPr>
            <p:cNvSpPr txBox="1"/>
            <p:nvPr/>
          </p:nvSpPr>
          <p:spPr>
            <a:xfrm>
              <a:off x="938213" y="1987570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6CA518-04F3-6B42-ACED-D5A78826000B}"/>
                </a:ext>
              </a:extLst>
            </p:cNvPr>
            <p:cNvSpPr txBox="1"/>
            <p:nvPr/>
          </p:nvSpPr>
          <p:spPr>
            <a:xfrm>
              <a:off x="2119313" y="4342343"/>
              <a:ext cx="125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Gateway(s)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77BD81EC-BC19-0E4F-9A6B-A69D019A9CF6}"/>
                </a:ext>
              </a:extLst>
            </p:cNvPr>
            <p:cNvSpPr txBox="1"/>
            <p:nvPr/>
          </p:nvSpPr>
          <p:spPr>
            <a:xfrm>
              <a:off x="3727601" y="2523610"/>
              <a:ext cx="132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Stores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0B945C9-52A0-E649-A5E2-FBD62407173A}"/>
                </a:ext>
              </a:extLst>
            </p:cNvPr>
            <p:cNvSpPr txBox="1"/>
            <p:nvPr/>
          </p:nvSpPr>
          <p:spPr>
            <a:xfrm>
              <a:off x="5555454" y="4340593"/>
              <a:ext cx="108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086-5042-394B-84FC-B11C804B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46" y="1196595"/>
            <a:ext cx="6609873" cy="44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Step 1: 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Don’t let the smoke out</a:t>
            </a:r>
          </a:p>
        </p:txBody>
      </p:sp>
    </p:spTree>
    <p:extLst>
      <p:ext uri="{BB962C8B-B14F-4D97-AF65-F5344CB8AC3E}">
        <p14:creationId xmlns:p14="http://schemas.microsoft.com/office/powerpoint/2010/main" val="201335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41F512-EFD0-BA40-8512-07C5742D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" y="150829"/>
            <a:ext cx="7816257" cy="658798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6F8F038-3D06-2F4D-BAAF-A93825BAB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9483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8A4D2-45F8-464C-81EC-AE2F8479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r="27344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3ADE-8C11-CB44-9ABF-CE479C26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4" r="13909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5860-5D9E-044A-9623-AA0FEFCC6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20" t="-277" r="19955" b="280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3B693-0A0E-5A47-8543-9BF5C7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903" y="0"/>
            <a:ext cx="35384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is hardware scary?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1BFF46E-4325-4F5B-8EF5-514C7082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562" y="1585263"/>
            <a:ext cx="4175017" cy="4191001"/>
          </a:xfrm>
        </p:spPr>
        <p:txBody>
          <a:bodyPr>
            <a:noAutofit/>
          </a:bodyPr>
          <a:lstStyle/>
          <a:p>
            <a:r>
              <a:rPr lang="en-US" sz="3200" dirty="0"/>
              <a:t>Software errors are “soft”</a:t>
            </a:r>
          </a:p>
          <a:p>
            <a:endParaRPr lang="en-US" sz="3200" dirty="0"/>
          </a:p>
          <a:p>
            <a:r>
              <a:rPr lang="en-US" sz="3200" dirty="0"/>
              <a:t>Hardware errors on the other hand….</a:t>
            </a:r>
          </a:p>
          <a:p>
            <a:endParaRPr lang="en-US" sz="3200" dirty="0"/>
          </a:p>
          <a:p>
            <a:r>
              <a:rPr lang="en-US" sz="3200" dirty="0"/>
              <a:t>ELECTRICITY KILLS PEOPLE!</a:t>
            </a:r>
          </a:p>
        </p:txBody>
      </p:sp>
    </p:spTree>
    <p:extLst>
      <p:ext uri="{BB962C8B-B14F-4D97-AF65-F5344CB8AC3E}">
        <p14:creationId xmlns:p14="http://schemas.microsoft.com/office/powerpoint/2010/main" val="30310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C0E141-BEAE-8341-83C1-52B8D7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24" y="684821"/>
            <a:ext cx="2880632" cy="210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BB679-0078-2B42-A4CC-40D9C694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4" y="321734"/>
            <a:ext cx="1911019" cy="273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35A9-3938-7741-9179-EE17F07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Electricity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7C7F-4376-4541-920F-01872FF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685530" cy="4406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Electricity is flowing electrons</a:t>
            </a:r>
          </a:p>
          <a:p>
            <a:endParaRPr lang="en-US" dirty="0"/>
          </a:p>
          <a:p>
            <a:r>
              <a:rPr lang="en-US" dirty="0"/>
              <a:t>Flow is channeled through circuits, like water through plumbing</a:t>
            </a:r>
          </a:p>
          <a:p>
            <a:endParaRPr lang="en-US" dirty="0"/>
          </a:p>
          <a:p>
            <a:r>
              <a:rPr lang="en-US" dirty="0"/>
              <a:t>Flow is governed by Ohm’s law:</a:t>
            </a:r>
          </a:p>
          <a:p>
            <a:pPr lvl="1"/>
            <a:r>
              <a:rPr lang="en-US" dirty="0"/>
              <a:t>Voltage (Pressure)</a:t>
            </a:r>
          </a:p>
          <a:p>
            <a:pPr lvl="1"/>
            <a:r>
              <a:rPr lang="en-US" dirty="0"/>
              <a:t>Current (Amperes – same as Speed)</a:t>
            </a:r>
          </a:p>
          <a:p>
            <a:pPr lvl="1"/>
            <a:r>
              <a:rPr lang="en-US" dirty="0"/>
              <a:t>Resistance (Diameter of the pipes)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8EFD-D014-FF45-B921-952259D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2" y="3660218"/>
            <a:ext cx="2349796" cy="299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068FD-3A93-F74A-8124-92C0D790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126" y="4912524"/>
            <a:ext cx="1453785" cy="2538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00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5035-A426-D747-80DC-C238485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270020" cy="1478570"/>
          </a:xfrm>
        </p:spPr>
        <p:txBody>
          <a:bodyPr/>
          <a:lstStyle/>
          <a:p>
            <a:r>
              <a:rPr lang="en-US" dirty="0"/>
              <a:t>Control Over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DB7D-1B7B-6E4C-A7ED-3670FEA7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174327" cy="4643954"/>
          </a:xfrm>
        </p:spPr>
        <p:txBody>
          <a:bodyPr>
            <a:normAutofit/>
          </a:bodyPr>
          <a:lstStyle/>
          <a:p>
            <a:r>
              <a:rPr lang="en-US" dirty="0"/>
              <a:t>To flow, electricity needs a source and a ground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NodeMCU</a:t>
            </a:r>
            <a:r>
              <a:rPr lang="en-US" dirty="0"/>
              <a:t> provides multiple sources and grounds</a:t>
            </a:r>
          </a:p>
          <a:p>
            <a:pPr lvl="1"/>
            <a:r>
              <a:rPr lang="en-US" dirty="0"/>
              <a:t>Note which one your project requires!</a:t>
            </a:r>
          </a:p>
          <a:p>
            <a:pPr lvl="1"/>
            <a:r>
              <a:rPr lang="en-US" dirty="0"/>
              <a:t>All amps are in milli-amps and 3 or 5 V</a:t>
            </a:r>
          </a:p>
          <a:p>
            <a:pPr lvl="1"/>
            <a:endParaRPr lang="en-US" dirty="0"/>
          </a:p>
          <a:p>
            <a:r>
              <a:rPr lang="en-US" dirty="0"/>
              <a:t>You are now one of the X-Men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A3C6-80E7-1F4F-8ACC-3C889F90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27" y="3930820"/>
            <a:ext cx="5457202" cy="2578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D96FC-0228-B948-80B4-B7E8DF163006}"/>
              </a:ext>
            </a:extLst>
          </p:cNvPr>
          <p:cNvSpPr txBox="1">
            <a:spLocks/>
          </p:cNvSpPr>
          <p:nvPr/>
        </p:nvSpPr>
        <p:spPr>
          <a:xfrm>
            <a:off x="7497062" y="6509347"/>
            <a:ext cx="4685530" cy="337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*Inclusion in X-Men adventures not guaranteed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4498B-62FF-9A41-93B1-57BD0449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27" y="845776"/>
            <a:ext cx="545720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9279-BE6D-3C48-8DC5-85CA00F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912C2-9D9F-7C4D-ACD8-AFD35FAB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58" y="4110355"/>
            <a:ext cx="4051300" cy="269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7A1-115C-7949-BFCC-EBF878B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44" y="3103804"/>
            <a:ext cx="5837598" cy="370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782E-FF5B-254A-B767-1CFE45EF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09" y="373790"/>
            <a:ext cx="5345533" cy="2677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8E64F-4CEA-6844-9CA3-12B1451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58" y="1765072"/>
            <a:ext cx="4051300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1CCCB2-BD0D-DE41-89C9-268ED78E3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517" y="3243642"/>
            <a:ext cx="3657600" cy="3632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9A79B0-D3A3-DA41-8218-E36150882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117" y="3069452"/>
            <a:ext cx="3810301" cy="381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2F6195-308E-3F42-852B-AD0482310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3072"/>
            <a:ext cx="5080000" cy="284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CAE410-2450-D146-810E-60C986C2D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9" t="13738" r="4994" b="13686"/>
          <a:stretch/>
        </p:blipFill>
        <p:spPr>
          <a:xfrm>
            <a:off x="4947275" y="-20986"/>
            <a:ext cx="4596226" cy="3686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1AC34A-5544-1B43-B044-A31E4491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26" y="-851"/>
            <a:ext cx="5222703" cy="411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E695-D9A0-E74C-88BE-1B433683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821" y="30681"/>
            <a:ext cx="4203700" cy="386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4DFFB-F49A-2943-8D78-B712978B3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623" y="2276626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Step 2: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Multi-discipline approaches to IOT</a:t>
            </a:r>
          </a:p>
        </p:txBody>
      </p:sp>
    </p:spTree>
    <p:extLst>
      <p:ext uri="{BB962C8B-B14F-4D97-AF65-F5344CB8AC3E}">
        <p14:creationId xmlns:p14="http://schemas.microsoft.com/office/powerpoint/2010/main" val="36546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926-159B-D94C-A832-73C07923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IoT (often) Requires MANY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A2E43-0470-1D4C-AE7C-A07C993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51" y="687896"/>
            <a:ext cx="8565949" cy="54822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406F0D7D-E030-0343-A86E-19A08DFE6000}"/>
              </a:ext>
            </a:extLst>
          </p:cNvPr>
          <p:cNvSpPr/>
          <p:nvPr/>
        </p:nvSpPr>
        <p:spPr>
          <a:xfrm>
            <a:off x="5936751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8243BAD8-585F-6C48-BFAB-EE9D4AAEC341}"/>
              </a:ext>
            </a:extLst>
          </p:cNvPr>
          <p:cNvSpPr/>
          <p:nvPr/>
        </p:nvSpPr>
        <p:spPr>
          <a:xfrm>
            <a:off x="8031703" y="89739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BA7275C-4E03-5649-916E-5A8E7694DCEB}"/>
              </a:ext>
            </a:extLst>
          </p:cNvPr>
          <p:cNvSpPr/>
          <p:nvPr/>
        </p:nvSpPr>
        <p:spPr>
          <a:xfrm>
            <a:off x="10192178" y="2872322"/>
            <a:ext cx="1820238" cy="1820238"/>
          </a:xfrm>
          <a:prstGeom prst="donut">
            <a:avLst>
              <a:gd name="adj" fmla="val 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CCF21-D621-CD41-B239-A102B36EBE23}"/>
              </a:ext>
            </a:extLst>
          </p:cNvPr>
          <p:cNvGrpSpPr/>
          <p:nvPr/>
        </p:nvGrpSpPr>
        <p:grpSpPr>
          <a:xfrm>
            <a:off x="1711614" y="4981727"/>
            <a:ext cx="1820238" cy="1820238"/>
            <a:chOff x="1711614" y="4981727"/>
            <a:chExt cx="1820238" cy="18202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D769F2-A073-6442-914D-01313B3D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57" y="5292012"/>
              <a:ext cx="1246322" cy="1199668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75F94D7B-C331-8646-89E9-01E0C25FECF1}"/>
                </a:ext>
              </a:extLst>
            </p:cNvPr>
            <p:cNvSpPr/>
            <p:nvPr/>
          </p:nvSpPr>
          <p:spPr>
            <a:xfrm>
              <a:off x="1711614" y="4981727"/>
              <a:ext cx="1820238" cy="1820238"/>
            </a:xfrm>
            <a:prstGeom prst="donut">
              <a:avLst>
                <a:gd name="adj" fmla="val 4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0A8C-1D80-264B-BE19-F0101A7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0793"/>
            <a:ext cx="9905998" cy="1478570"/>
          </a:xfrm>
        </p:spPr>
        <p:txBody>
          <a:bodyPr/>
          <a:lstStyle/>
          <a:p>
            <a:r>
              <a:rPr lang="en-US" dirty="0"/>
              <a:t>Why so many languages?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FC9C5-777F-5D45-80B7-DB8D13FFEC84}"/>
              </a:ext>
            </a:extLst>
          </p:cNvPr>
          <p:cNvSpPr/>
          <p:nvPr/>
        </p:nvSpPr>
        <p:spPr>
          <a:xfrm>
            <a:off x="1296389" y="1610425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“Easy” Code</a:t>
            </a:r>
          </a:p>
          <a:p>
            <a:pPr algn="ctr"/>
            <a:r>
              <a:rPr lang="en-US" dirty="0" err="1"/>
              <a:t>NodeRed</a:t>
            </a:r>
            <a:r>
              <a:rPr lang="en-US" dirty="0"/>
              <a:t>/JAVA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F323BF-17E9-7F47-A656-EC8B6F32C43A}"/>
              </a:ext>
            </a:extLst>
          </p:cNvPr>
          <p:cNvSpPr/>
          <p:nvPr/>
        </p:nvSpPr>
        <p:spPr>
          <a:xfrm>
            <a:off x="1296389" y="4034641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“Fast” Code</a:t>
            </a:r>
          </a:p>
          <a:p>
            <a:pPr algn="ctr"/>
            <a:r>
              <a:rPr lang="en-US" dirty="0" err="1"/>
              <a:t>Asembly</a:t>
            </a:r>
            <a:r>
              <a:rPr lang="en-US" dirty="0"/>
              <a:t>/C++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9C1E7-AB10-054B-86E1-075684F7371C}"/>
              </a:ext>
            </a:extLst>
          </p:cNvPr>
          <p:cNvSpPr/>
          <p:nvPr/>
        </p:nvSpPr>
        <p:spPr>
          <a:xfrm>
            <a:off x="3406899" y="2823358"/>
            <a:ext cx="2422566" cy="24225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“Good” Code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5029C-68A0-F84A-9080-7D73D092485D}"/>
              </a:ext>
            </a:extLst>
          </p:cNvPr>
          <p:cNvSpPr/>
          <p:nvPr/>
        </p:nvSpPr>
        <p:spPr>
          <a:xfrm>
            <a:off x="6267533" y="3728190"/>
            <a:ext cx="5717639" cy="6096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RIGHT CODE FOR EACH PURPOSE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D3E81647-B770-FB40-9F50-6A073F473918}"/>
              </a:ext>
            </a:extLst>
          </p:cNvPr>
          <p:cNvSpPr/>
          <p:nvPr/>
        </p:nvSpPr>
        <p:spPr>
          <a:xfrm rot="5400000">
            <a:off x="4080493" y="1766129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3F5F633-F509-214E-A329-956A2B3E8DC3}"/>
              </a:ext>
            </a:extLst>
          </p:cNvPr>
          <p:cNvSpPr/>
          <p:nvPr/>
        </p:nvSpPr>
        <p:spPr>
          <a:xfrm rot="16200000" flipV="1">
            <a:off x="4080493" y="2535376"/>
            <a:ext cx="609602" cy="3764477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05C8E-3222-2B46-AEEF-BA0B73B2A6E3}"/>
              </a:ext>
            </a:extLst>
          </p:cNvPr>
          <p:cNvSpPr txBox="1"/>
          <p:nvPr/>
        </p:nvSpPr>
        <p:spPr>
          <a:xfrm>
            <a:off x="4108862" y="5723906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Code: </a:t>
            </a:r>
          </a:p>
          <a:p>
            <a:r>
              <a:rPr lang="en-US" dirty="0"/>
              <a:t>Real-time, interrupt drive, time-sensitive, super lightweight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C3A23-26B2-D448-B7B2-7428EAB833BC}"/>
              </a:ext>
            </a:extLst>
          </p:cNvPr>
          <p:cNvSpPr txBox="1"/>
          <p:nvPr/>
        </p:nvSpPr>
        <p:spPr>
          <a:xfrm>
            <a:off x="4108862" y="1802298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Code: </a:t>
            </a:r>
          </a:p>
          <a:p>
            <a:r>
              <a:rPr lang="en-US" dirty="0"/>
              <a:t>Agile, common, simple, approachable, good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988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8BF1-D13A-6F45-917F-9C947B58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Lightweight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ACF0-FFE5-E14D-B855-A11A4986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Autofit/>
          </a:bodyPr>
          <a:lstStyle/>
          <a:p>
            <a:r>
              <a:rPr lang="en-US" sz="3200" dirty="0"/>
              <a:t>Publish/subscribe model</a:t>
            </a:r>
          </a:p>
          <a:p>
            <a:endParaRPr lang="en-US" sz="3200" dirty="0"/>
          </a:p>
          <a:p>
            <a:r>
              <a:rPr lang="en-US" sz="3200" dirty="0"/>
              <a:t>Guaranteed single delivery</a:t>
            </a:r>
          </a:p>
          <a:p>
            <a:endParaRPr lang="en-US" sz="3200" dirty="0"/>
          </a:p>
          <a:p>
            <a:r>
              <a:rPr lang="en-US" sz="3200" dirty="0"/>
              <a:t>Store and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A76D5-D2C2-49EE-9318-901F3950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D953F5-4436-7744-97A5-06170A73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50" y="509482"/>
            <a:ext cx="2364317" cy="2364317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3D1BB4-141F-47BF-8854-E25124A4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C2226AF-C533-4D07-8B21-C9D8BF14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9FF6B00-0C57-004D-8E64-0D34FF13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817" y="509482"/>
            <a:ext cx="2364317" cy="2364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49FB4-2F54-224F-93D6-7FB79B73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50" y="4001933"/>
            <a:ext cx="2364317" cy="232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09ACD-816E-1E42-AEB9-842EC3615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7" y="4492529"/>
            <a:ext cx="2364317" cy="13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1FD3893-F557-8948-976C-5C1A984A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711"/>
            <a:ext cx="5894387" cy="912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E7A1-1CCC-254A-87EA-3FDC5DCF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6489" y="1692160"/>
            <a:ext cx="6082671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Noon – 1 : Defining “Smart” – Intro and lecture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1 – 2: LUNCH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2 – 4: Building Smart Tech – hands-on</a:t>
            </a:r>
          </a:p>
        </p:txBody>
      </p:sp>
      <p:pic>
        <p:nvPicPr>
          <p:cNvPr id="8" name="Content Placeholder 7" descr="A glass of wine&#10;&#10;Description automatically generated">
            <a:extLst>
              <a:ext uri="{FF2B5EF4-FFF2-40B4-BE49-F238E27FC236}">
                <a16:creationId xmlns:a16="http://schemas.microsoft.com/office/drawing/2014/main" id="{CD3B3D7F-EBD3-054C-B4ED-55A786E0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952" r="12674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56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oud 58">
            <a:extLst>
              <a:ext uri="{FF2B5EF4-FFF2-40B4-BE49-F238E27FC236}">
                <a16:creationId xmlns:a16="http://schemas.microsoft.com/office/drawing/2014/main" id="{C54568C9-50FD-344B-BB55-59119DD37C2D}"/>
              </a:ext>
            </a:extLst>
          </p:cNvPr>
          <p:cNvSpPr/>
          <p:nvPr/>
        </p:nvSpPr>
        <p:spPr>
          <a:xfrm>
            <a:off x="4848742" y="-190001"/>
            <a:ext cx="7859095" cy="7148941"/>
          </a:xfrm>
          <a:prstGeom prst="cloud">
            <a:avLst/>
          </a:prstGeom>
          <a:solidFill>
            <a:schemeClr val="tx2">
              <a:alpha val="30000"/>
            </a:schemeClr>
          </a:solidFill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07E05B-CAAC-CB47-9A5F-9136B7D5B6BC}"/>
              </a:ext>
            </a:extLst>
          </p:cNvPr>
          <p:cNvCxnSpPr>
            <a:cxnSpLocks/>
          </p:cNvCxnSpPr>
          <p:nvPr/>
        </p:nvCxnSpPr>
        <p:spPr>
          <a:xfrm flipV="1">
            <a:off x="5000504" y="4001785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5AA92-5D6C-5745-AD77-EB4062C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What goes where?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C2BF90-B738-C745-883E-F73F2FB4C471}"/>
              </a:ext>
            </a:extLst>
          </p:cNvPr>
          <p:cNvGrpSpPr/>
          <p:nvPr/>
        </p:nvGrpSpPr>
        <p:grpSpPr>
          <a:xfrm>
            <a:off x="1450483" y="4001785"/>
            <a:ext cx="3090779" cy="1873274"/>
            <a:chOff x="1141413" y="1804985"/>
            <a:chExt cx="3090779" cy="1873274"/>
          </a:xfrm>
        </p:grpSpPr>
        <p:pic>
          <p:nvPicPr>
            <p:cNvPr id="4" name="Picture 3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5102E63B-5348-4E41-BB4D-DD6B76FA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1804985"/>
              <a:ext cx="3090779" cy="1503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FED14C-D775-D84B-ADBD-6424ABEAE5B2}"/>
                </a:ext>
              </a:extLst>
            </p:cNvPr>
            <p:cNvSpPr txBox="1"/>
            <p:nvPr/>
          </p:nvSpPr>
          <p:spPr>
            <a:xfrm>
              <a:off x="1141413" y="3308927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ESP8266 – C/C++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54921-D3E8-B345-BDFA-B2A979FB8AE3}"/>
              </a:ext>
            </a:extLst>
          </p:cNvPr>
          <p:cNvGrpSpPr/>
          <p:nvPr/>
        </p:nvGrpSpPr>
        <p:grpSpPr>
          <a:xfrm>
            <a:off x="5612085" y="866581"/>
            <a:ext cx="3481651" cy="2680731"/>
            <a:chOff x="8211211" y="1804985"/>
            <a:chExt cx="3481651" cy="2680731"/>
          </a:xfrm>
        </p:grpSpPr>
        <p:pic>
          <p:nvPicPr>
            <p:cNvPr id="8" name="Picture 7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790E8CE0-28E0-6945-BE40-94DAF2A4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CA72F-72ED-2848-8DB9-52A09459ADAB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</a:t>
              </a:r>
              <a:r>
                <a:rPr lang="en-US" dirty="0" err="1"/>
                <a:t>NodeRed</a:t>
              </a:r>
              <a:r>
                <a:rPr lang="en-US" dirty="0"/>
                <a:t> and MQTT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B9EE6-9960-5147-BD6B-672CD9BEB355}"/>
              </a:ext>
            </a:extLst>
          </p:cNvPr>
          <p:cNvGrpSpPr/>
          <p:nvPr/>
        </p:nvGrpSpPr>
        <p:grpSpPr>
          <a:xfrm>
            <a:off x="5612085" y="4156946"/>
            <a:ext cx="3481651" cy="2680731"/>
            <a:chOff x="8211211" y="1804985"/>
            <a:chExt cx="3481651" cy="2680731"/>
          </a:xfrm>
        </p:grpSpPr>
        <p:pic>
          <p:nvPicPr>
            <p:cNvPr id="12" name="Picture 11" descr="A circuit board&#13;&#10;&#13;&#10;Description automatically generated">
              <a:extLst>
                <a:ext uri="{FF2B5EF4-FFF2-40B4-BE49-F238E27FC236}">
                  <a16:creationId xmlns:a16="http://schemas.microsoft.com/office/drawing/2014/main" id="{0CB1A882-60A5-2945-8929-8A8F3ED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211" y="1804985"/>
              <a:ext cx="3481651" cy="23108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41EA8-943C-0C44-8501-A807EAAB833D}"/>
                </a:ext>
              </a:extLst>
            </p:cNvPr>
            <p:cNvSpPr txBox="1"/>
            <p:nvPr/>
          </p:nvSpPr>
          <p:spPr>
            <a:xfrm>
              <a:off x="8211212" y="4116384"/>
              <a:ext cx="348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RaspberryPi</a:t>
              </a:r>
              <a:r>
                <a:rPr lang="en-US" dirty="0"/>
                <a:t> – MYSQL (MariaDB)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DED96-7B88-8944-8916-A4D4FF9FBAD3}"/>
              </a:ext>
            </a:extLst>
          </p:cNvPr>
          <p:cNvGrpSpPr/>
          <p:nvPr/>
        </p:nvGrpSpPr>
        <p:grpSpPr>
          <a:xfrm>
            <a:off x="1450483" y="1660314"/>
            <a:ext cx="3090779" cy="2100168"/>
            <a:chOff x="1450483" y="1346679"/>
            <a:chExt cx="3090779" cy="2100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DD69A0-9EB9-AA44-839D-38E151EF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83" y="1716011"/>
              <a:ext cx="3090779" cy="17308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A8F415-113E-C44F-BDF6-335A17028813}"/>
                </a:ext>
              </a:extLst>
            </p:cNvPr>
            <p:cNvSpPr txBox="1"/>
            <p:nvPr/>
          </p:nvSpPr>
          <p:spPr>
            <a:xfrm>
              <a:off x="1450483" y="1346679"/>
              <a:ext cx="309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SENSORS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EFA7E-B23F-A543-8722-EAEDC3F1247F}"/>
              </a:ext>
            </a:extLst>
          </p:cNvPr>
          <p:cNvCxnSpPr>
            <a:cxnSpLocks/>
          </p:cNvCxnSpPr>
          <p:nvPr/>
        </p:nvCxnSpPr>
        <p:spPr>
          <a:xfrm>
            <a:off x="2281382" y="3429000"/>
            <a:ext cx="0" cy="810491"/>
          </a:xfrm>
          <a:prstGeom prst="straightConnector1">
            <a:avLst/>
          </a:prstGeom>
          <a:ln w="603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825A33-D34E-F842-B364-46556DCFC714}"/>
              </a:ext>
            </a:extLst>
          </p:cNvPr>
          <p:cNvCxnSpPr>
            <a:cxnSpLocks/>
          </p:cNvCxnSpPr>
          <p:nvPr/>
        </p:nvCxnSpPr>
        <p:spPr>
          <a:xfrm flipV="1">
            <a:off x="4448219" y="2906016"/>
            <a:ext cx="1346939" cy="142260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3E0CCF-96A7-6947-8973-AC0CDB538D51}"/>
              </a:ext>
            </a:extLst>
          </p:cNvPr>
          <p:cNvCxnSpPr>
            <a:cxnSpLocks/>
          </p:cNvCxnSpPr>
          <p:nvPr/>
        </p:nvCxnSpPr>
        <p:spPr>
          <a:xfrm>
            <a:off x="9011934" y="3128488"/>
            <a:ext cx="0" cy="13603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0C3D1E-0762-ED4A-A426-823F41E0D19E}"/>
              </a:ext>
            </a:extLst>
          </p:cNvPr>
          <p:cNvGrpSpPr/>
          <p:nvPr/>
        </p:nvGrpSpPr>
        <p:grpSpPr>
          <a:xfrm>
            <a:off x="9379504" y="866581"/>
            <a:ext cx="2724025" cy="1896463"/>
            <a:chOff x="9379504" y="866581"/>
            <a:chExt cx="2724025" cy="1896463"/>
          </a:xfrm>
        </p:grpSpPr>
        <p:pic>
          <p:nvPicPr>
            <p:cNvPr id="32" name="Picture 31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B42C755-79FC-3A49-9D1B-6C34F581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04" y="866581"/>
              <a:ext cx="2724025" cy="15322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89E444-D583-224E-ABB2-999EBDBEB5EA}"/>
                </a:ext>
              </a:extLst>
            </p:cNvPr>
            <p:cNvSpPr txBox="1"/>
            <p:nvPr/>
          </p:nvSpPr>
          <p:spPr>
            <a:xfrm>
              <a:off x="9379504" y="2393712"/>
              <a:ext cx="272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UI – Java &amp;HTML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CB93FC6-8A28-224B-93CF-0DD59C6700AE}"/>
              </a:ext>
            </a:extLst>
          </p:cNvPr>
          <p:cNvSpPr txBox="1"/>
          <p:nvPr/>
        </p:nvSpPr>
        <p:spPr>
          <a:xfrm>
            <a:off x="10315698" y="3328477"/>
            <a:ext cx="7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34C581-3383-4E4A-883B-98F6809589D3}"/>
              </a:ext>
            </a:extLst>
          </p:cNvPr>
          <p:cNvCxnSpPr/>
          <p:nvPr/>
        </p:nvCxnSpPr>
        <p:spPr>
          <a:xfrm>
            <a:off x="1143001" y="1478570"/>
            <a:ext cx="0" cy="4635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6FC39-917D-2141-B6E9-DDEB07D4B0FF}"/>
              </a:ext>
            </a:extLst>
          </p:cNvPr>
          <p:cNvCxnSpPr>
            <a:cxnSpLocks/>
          </p:cNvCxnSpPr>
          <p:nvPr/>
        </p:nvCxnSpPr>
        <p:spPr>
          <a:xfrm flipH="1">
            <a:off x="1143001" y="6114473"/>
            <a:ext cx="38921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C3AB0A-DC22-FB4D-B5C5-D3AC1AA76163}"/>
              </a:ext>
            </a:extLst>
          </p:cNvPr>
          <p:cNvCxnSpPr>
            <a:cxnSpLocks/>
          </p:cNvCxnSpPr>
          <p:nvPr/>
        </p:nvCxnSpPr>
        <p:spPr>
          <a:xfrm>
            <a:off x="5012378" y="4001785"/>
            <a:ext cx="0" cy="2112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6DD87D-E455-934D-9161-6B2A8D0E63A4}"/>
              </a:ext>
            </a:extLst>
          </p:cNvPr>
          <p:cNvCxnSpPr>
            <a:cxnSpLocks/>
          </p:cNvCxnSpPr>
          <p:nvPr/>
        </p:nvCxnSpPr>
        <p:spPr>
          <a:xfrm>
            <a:off x="1143001" y="1478570"/>
            <a:ext cx="4340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E6FA24-367F-DC4A-8B01-A763C2E374AB}"/>
              </a:ext>
            </a:extLst>
          </p:cNvPr>
          <p:cNvCxnSpPr>
            <a:cxnSpLocks/>
          </p:cNvCxnSpPr>
          <p:nvPr/>
        </p:nvCxnSpPr>
        <p:spPr>
          <a:xfrm flipH="1">
            <a:off x="5483495" y="605641"/>
            <a:ext cx="991" cy="896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921736-3FC8-9E4B-B882-7999D56A922B}"/>
              </a:ext>
            </a:extLst>
          </p:cNvPr>
          <p:cNvCxnSpPr>
            <a:cxnSpLocks/>
          </p:cNvCxnSpPr>
          <p:nvPr/>
        </p:nvCxnSpPr>
        <p:spPr>
          <a:xfrm flipV="1">
            <a:off x="5479631" y="593481"/>
            <a:ext cx="7228207" cy="11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BB0BF-046C-1443-ABE8-66DF38AB65A5}"/>
              </a:ext>
            </a:extLst>
          </p:cNvPr>
          <p:cNvCxnSpPr>
            <a:cxnSpLocks/>
          </p:cNvCxnSpPr>
          <p:nvPr/>
        </p:nvCxnSpPr>
        <p:spPr>
          <a:xfrm>
            <a:off x="9020393" y="1998405"/>
            <a:ext cx="5867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9708E4-18EC-9847-AE08-14ACBEAB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00" y="1123527"/>
            <a:ext cx="81935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C30BC-9B57-6D45-965B-130A2A50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Lab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4CEA0-75C3-F741-8C42-8C90AF416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ChrisHarrold</a:t>
            </a:r>
            <a:r>
              <a:rPr lang="en-US" sz="3200" dirty="0"/>
              <a:t>/CloudExpo2018</a:t>
            </a:r>
          </a:p>
          <a:p>
            <a:endParaRPr lang="en-US" sz="3200" dirty="0"/>
          </a:p>
          <a:p>
            <a:pPr lvl="1"/>
            <a:r>
              <a:rPr lang="en-US" sz="2800" dirty="0"/>
              <a:t>Workshop Companion</a:t>
            </a:r>
          </a:p>
          <a:p>
            <a:pPr lvl="1"/>
            <a:r>
              <a:rPr lang="en-US" sz="2800" dirty="0"/>
              <a:t>Code</a:t>
            </a:r>
          </a:p>
          <a:p>
            <a:pPr lvl="1"/>
            <a:r>
              <a:rPr lang="en-US" sz="2800" dirty="0"/>
              <a:t>Decks</a:t>
            </a:r>
          </a:p>
          <a:p>
            <a:pPr lvl="1"/>
            <a:endParaRPr lang="en-US" sz="2800" dirty="0"/>
          </a:p>
          <a:p>
            <a:r>
              <a:rPr lang="en-US" sz="3200" dirty="0"/>
              <a:t>Charrold3035g - network</a:t>
            </a:r>
          </a:p>
          <a:p>
            <a:pPr lvl="1"/>
            <a:r>
              <a:rPr lang="en-US" sz="2800" dirty="0"/>
              <a:t>charrold303 - password</a:t>
            </a:r>
          </a:p>
        </p:txBody>
      </p:sp>
    </p:spTree>
    <p:extLst>
      <p:ext uri="{BB962C8B-B14F-4D97-AF65-F5344CB8AC3E}">
        <p14:creationId xmlns:p14="http://schemas.microsoft.com/office/powerpoint/2010/main" val="378675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FA6E9C7-AB96-2B4A-A741-3DEA3F4C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Let’s Build it!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AFCB-F0CD-A24A-B9CE-F58F8174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rgbClr val="82FFFF"/>
                </a:solidFill>
              </a:rPr>
              <a:t>Simple smart anything sensor pack</a:t>
            </a:r>
          </a:p>
        </p:txBody>
      </p:sp>
    </p:spTree>
    <p:extLst>
      <p:ext uri="{BB962C8B-B14F-4D97-AF65-F5344CB8AC3E}">
        <p14:creationId xmlns:p14="http://schemas.microsoft.com/office/powerpoint/2010/main" val="318993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F6D-D057-9D46-B1B2-0816DDC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OUR Hardware – AKA What’s in this box!?</a:t>
            </a:r>
          </a:p>
        </p:txBody>
      </p:sp>
      <p:sp>
        <p:nvSpPr>
          <p:cNvPr id="179" name="Content Placeholder 178">
            <a:extLst>
              <a:ext uri="{FF2B5EF4-FFF2-40B4-BE49-F238E27FC236}">
                <a16:creationId xmlns:a16="http://schemas.microsoft.com/office/drawing/2014/main" id="{AC4FC31F-606B-411B-A9DE-84EE0BE3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28300"/>
            <a:ext cx="4459287" cy="3965046"/>
          </a:xfrm>
        </p:spPr>
        <p:txBody>
          <a:bodyPr>
            <a:noAutofit/>
          </a:bodyPr>
          <a:lstStyle/>
          <a:p>
            <a:r>
              <a:rPr lang="en-US" sz="2800" dirty="0"/>
              <a:t>Basic hardware required to build our project</a:t>
            </a:r>
          </a:p>
          <a:p>
            <a:pPr lvl="1"/>
            <a:r>
              <a:rPr lang="en-US" sz="2800" dirty="0"/>
              <a:t>Breadboard</a:t>
            </a:r>
          </a:p>
          <a:p>
            <a:pPr lvl="1"/>
            <a:r>
              <a:rPr lang="en-US" sz="2800" dirty="0"/>
              <a:t>Wires</a:t>
            </a:r>
          </a:p>
          <a:p>
            <a:pPr lvl="1"/>
            <a:r>
              <a:rPr lang="en-US" sz="2800" dirty="0"/>
              <a:t>Lights</a:t>
            </a:r>
          </a:p>
          <a:p>
            <a:pPr lvl="1"/>
            <a:r>
              <a:rPr lang="en-US" sz="2800" dirty="0"/>
              <a:t>Resistors</a:t>
            </a:r>
          </a:p>
          <a:p>
            <a:pPr lvl="1"/>
            <a:r>
              <a:rPr lang="en-US" sz="2800" dirty="0"/>
              <a:t>IR Sensor and stand</a:t>
            </a:r>
          </a:p>
          <a:p>
            <a:pPr lvl="1"/>
            <a:r>
              <a:rPr lang="en-US" sz="2800" dirty="0" err="1"/>
              <a:t>NodeMCU</a:t>
            </a:r>
            <a:endParaRPr lang="en-US" sz="2800" dirty="0"/>
          </a:p>
        </p:txBody>
      </p:sp>
      <p:pic>
        <p:nvPicPr>
          <p:cNvPr id="4" name="Picture 3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B58018DD-1B3B-544A-B495-88FD2807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52" y="1757407"/>
            <a:ext cx="4730496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A73A-F49C-954E-95E5-8E2E3557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052" y="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Node MCU (esp8266)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8B4A16-160A-4BE3-A7DF-21AAC85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2" y="1878876"/>
            <a:ext cx="4727350" cy="4819379"/>
          </a:xfrm>
        </p:spPr>
        <p:txBody>
          <a:bodyPr>
            <a:noAutofit/>
          </a:bodyPr>
          <a:lstStyle/>
          <a:p>
            <a:r>
              <a:rPr lang="en-US" dirty="0"/>
              <a:t>Why esp8266?</a:t>
            </a:r>
          </a:p>
          <a:p>
            <a:pPr lvl="1"/>
            <a:r>
              <a:rPr lang="en-US" sz="2400" dirty="0"/>
              <a:t>Inexpensive</a:t>
            </a:r>
          </a:p>
          <a:p>
            <a:pPr lvl="1"/>
            <a:r>
              <a:rPr lang="en-US" sz="2400" dirty="0"/>
              <a:t>Very low Power Consumption</a:t>
            </a:r>
          </a:p>
          <a:p>
            <a:pPr lvl="1"/>
            <a:r>
              <a:rPr lang="en-US" sz="2400" dirty="0"/>
              <a:t>Very small size</a:t>
            </a:r>
          </a:p>
          <a:p>
            <a:pPr lvl="1"/>
            <a:r>
              <a:rPr lang="en-US" sz="2400" dirty="0"/>
              <a:t>Built-in Wireless</a:t>
            </a:r>
          </a:p>
          <a:p>
            <a:pPr lvl="1"/>
            <a:endParaRPr lang="en-US" sz="2400" dirty="0"/>
          </a:p>
          <a:p>
            <a:r>
              <a:rPr lang="en-US" dirty="0"/>
              <a:t>Why NOT esp8266?</a:t>
            </a:r>
          </a:p>
          <a:p>
            <a:pPr lvl="1"/>
            <a:r>
              <a:rPr lang="en-US" sz="2400" dirty="0"/>
              <a:t>Programming Support</a:t>
            </a:r>
          </a:p>
          <a:p>
            <a:pPr lvl="1"/>
            <a:r>
              <a:rPr lang="en-US" sz="2400" dirty="0"/>
              <a:t>Only 1 Analog input</a:t>
            </a:r>
          </a:p>
        </p:txBody>
      </p:sp>
      <p:pic>
        <p:nvPicPr>
          <p:cNvPr id="6" name="Picture 5" descr="A circuit board&#13;&#10;&#13;&#10;Description automatically generated">
            <a:extLst>
              <a:ext uri="{FF2B5EF4-FFF2-40B4-BE49-F238E27FC236}">
                <a16:creationId xmlns:a16="http://schemas.microsoft.com/office/drawing/2014/main" id="{6618B7DA-AE29-CA43-AF2C-DB86C85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5" y="1878876"/>
            <a:ext cx="6371374" cy="31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3F7B-E958-FB41-A19E-77DEF80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2233-977E-2147-9E18-EA7ECBB9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Terminal Strips</a:t>
            </a:r>
          </a:p>
          <a:p>
            <a:endParaRPr lang="en-US" dirty="0"/>
          </a:p>
          <a:p>
            <a:r>
              <a:rPr lang="en-US" dirty="0"/>
              <a:t>Columns (#’s)</a:t>
            </a:r>
          </a:p>
          <a:p>
            <a:endParaRPr lang="en-US" dirty="0"/>
          </a:p>
          <a:p>
            <a:r>
              <a:rPr lang="en-US" dirty="0"/>
              <a:t>IC Chip “Ravine”</a:t>
            </a:r>
          </a:p>
          <a:p>
            <a:endParaRPr lang="en-US" dirty="0"/>
          </a:p>
          <a:p>
            <a:r>
              <a:rPr lang="en-US" dirty="0"/>
              <a:t>Rows (Letters)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8428-303C-6542-8257-F3E736C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41" y="1871322"/>
            <a:ext cx="6892016" cy="4298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0C027-E89D-D341-87CD-CE1F005260C4}"/>
              </a:ext>
            </a:extLst>
          </p:cNvPr>
          <p:cNvCxnSpPr>
            <a:cxnSpLocks/>
          </p:cNvCxnSpPr>
          <p:nvPr/>
        </p:nvCxnSpPr>
        <p:spPr>
          <a:xfrm flipV="1">
            <a:off x="3167743" y="2267403"/>
            <a:ext cx="1349828" cy="203654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242E8-1B2A-4147-AD08-2DDD49933C0C}"/>
              </a:ext>
            </a:extLst>
          </p:cNvPr>
          <p:cNvCxnSpPr>
            <a:cxnSpLocks/>
          </p:cNvCxnSpPr>
          <p:nvPr/>
        </p:nvCxnSpPr>
        <p:spPr>
          <a:xfrm flipV="1">
            <a:off x="3167743" y="3287486"/>
            <a:ext cx="1208314" cy="228600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A5D116-EDC9-F945-9B2B-AAD680FCBE21}"/>
              </a:ext>
            </a:extLst>
          </p:cNvPr>
          <p:cNvSpPr/>
          <p:nvPr/>
        </p:nvSpPr>
        <p:spPr>
          <a:xfrm>
            <a:off x="4376057" y="2754086"/>
            <a:ext cx="239486" cy="1088571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B8A950-0EFA-7145-8A20-B3CE4B7BAAC7}"/>
              </a:ext>
            </a:extLst>
          </p:cNvPr>
          <p:cNvSpPr/>
          <p:nvPr/>
        </p:nvSpPr>
        <p:spPr>
          <a:xfrm rot="16200000">
            <a:off x="7566706" y="2177142"/>
            <a:ext cx="239486" cy="6248403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4B0FE-0518-5F49-95B8-D33F539EE3D9}"/>
              </a:ext>
            </a:extLst>
          </p:cNvPr>
          <p:cNvCxnSpPr>
            <a:cxnSpLocks/>
          </p:cNvCxnSpPr>
          <p:nvPr/>
        </p:nvCxnSpPr>
        <p:spPr>
          <a:xfrm flipV="1">
            <a:off x="3004913" y="5301343"/>
            <a:ext cx="1557334" cy="2068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B35B242C-D645-D44B-8C7C-1E3DF668AA44}"/>
              </a:ext>
            </a:extLst>
          </p:cNvPr>
          <p:cNvSpPr/>
          <p:nvPr/>
        </p:nvSpPr>
        <p:spPr>
          <a:xfrm>
            <a:off x="4000955" y="3831773"/>
            <a:ext cx="239486" cy="424542"/>
          </a:xfrm>
          <a:prstGeom prst="leftBrac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BF570-0FA7-9C48-A4E2-392E545A8D0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24113" y="4044044"/>
            <a:ext cx="676842" cy="30479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F238F-A7B8-A744-A344-4CB5B204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r="11149"/>
          <a:stretch/>
        </p:blipFill>
        <p:spPr>
          <a:xfrm rot="5400000">
            <a:off x="7359144" y="2159296"/>
            <a:ext cx="4298043" cy="3722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5D8FF7-1ECD-974A-9522-9663151F06A4}"/>
              </a:ext>
            </a:extLst>
          </p:cNvPr>
          <p:cNvSpPr/>
          <p:nvPr/>
        </p:nvSpPr>
        <p:spPr>
          <a:xfrm>
            <a:off x="8068235" y="3399416"/>
            <a:ext cx="1914861" cy="121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1BAB9-8120-6045-8907-50765414E9AE}"/>
              </a:ext>
            </a:extLst>
          </p:cNvPr>
          <p:cNvCxnSpPr>
            <a:cxnSpLocks/>
          </p:cNvCxnSpPr>
          <p:nvPr/>
        </p:nvCxnSpPr>
        <p:spPr>
          <a:xfrm>
            <a:off x="9025665" y="1560812"/>
            <a:ext cx="0" cy="1821429"/>
          </a:xfrm>
          <a:prstGeom prst="straightConnector1">
            <a:avLst/>
          </a:prstGeom>
          <a:ln w="603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483DC-48D4-FE45-93ED-3489ADE8E35D}"/>
              </a:ext>
            </a:extLst>
          </p:cNvPr>
          <p:cNvSpPr/>
          <p:nvPr/>
        </p:nvSpPr>
        <p:spPr>
          <a:xfrm>
            <a:off x="8564641" y="121068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 Chip </a:t>
            </a:r>
          </a:p>
        </p:txBody>
      </p:sp>
    </p:spTree>
    <p:extLst>
      <p:ext uri="{BB962C8B-B14F-4D97-AF65-F5344CB8AC3E}">
        <p14:creationId xmlns:p14="http://schemas.microsoft.com/office/powerpoint/2010/main" val="425762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B9C-3BAE-8342-989E-19D34FD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 and LEDs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5FC4-CDC0-AA42-B37B-48291490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7192282" cy="359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D4-7DF1-5F42-AC27-DAA1346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21" y="2097086"/>
            <a:ext cx="1774050" cy="35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21EF2-A54C-C04D-AB25-D0448000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63" y="0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SENSOR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E70-2792-C943-A2BC-AC71E223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4459287" cy="4735963"/>
          </a:xfrm>
        </p:spPr>
        <p:txBody>
          <a:bodyPr>
            <a:normAutofit/>
          </a:bodyPr>
          <a:lstStyle/>
          <a:p>
            <a:r>
              <a:rPr lang="en-US" sz="2800" dirty="0"/>
              <a:t>Common Sensor pinout:</a:t>
            </a:r>
          </a:p>
          <a:p>
            <a:pPr lvl="1"/>
            <a:r>
              <a:rPr lang="en-US" sz="2800" dirty="0"/>
              <a:t>VCC = power IN</a:t>
            </a:r>
          </a:p>
          <a:p>
            <a:pPr lvl="1"/>
            <a:r>
              <a:rPr lang="en-US" sz="2800" dirty="0"/>
              <a:t>GND = power OUT (Ground)</a:t>
            </a:r>
          </a:p>
          <a:p>
            <a:pPr lvl="1"/>
            <a:r>
              <a:rPr lang="en-US" sz="2800" dirty="0"/>
              <a:t>Out(put) = signal out</a:t>
            </a:r>
          </a:p>
          <a:p>
            <a:r>
              <a:rPr lang="en-US" sz="2800" dirty="0"/>
              <a:t>Sometimes you also get:</a:t>
            </a:r>
          </a:p>
          <a:p>
            <a:pPr lvl="1"/>
            <a:r>
              <a:rPr lang="en-US" sz="2800" dirty="0"/>
              <a:t>A0 = Analog output </a:t>
            </a:r>
          </a:p>
          <a:p>
            <a:pPr lvl="1"/>
            <a:r>
              <a:rPr lang="en-US" sz="2800" dirty="0"/>
              <a:t>D0 = Digital output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circuit board&#13;&#10;&#13;&#10;Description automatically generated">
            <a:extLst>
              <a:ext uri="{FF2B5EF4-FFF2-40B4-BE49-F238E27FC236}">
                <a16:creationId xmlns:a16="http://schemas.microsoft.com/office/drawing/2014/main" id="{B17B4C96-B209-FF45-A9E7-D3DE4405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1391"/>
            <a:ext cx="5456279" cy="37102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5880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F6E-3879-BD48-B511-F19F8E6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 pinout ‘</a:t>
            </a:r>
            <a:r>
              <a:rPr lang="en-US" sz="3200" dirty="0" err="1"/>
              <a:t>splainer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0B6E9-190C-4CED-9DE0-8EEADF4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1658143"/>
            <a:ext cx="3746551" cy="3541714"/>
          </a:xfrm>
        </p:spPr>
        <p:txBody>
          <a:bodyPr>
            <a:noAutofit/>
          </a:bodyPr>
          <a:lstStyle/>
          <a:p>
            <a:r>
              <a:rPr lang="en-US" sz="3200" dirty="0"/>
              <a:t>Power</a:t>
            </a:r>
          </a:p>
          <a:p>
            <a:endParaRPr lang="en-US" sz="3200" dirty="0"/>
          </a:p>
          <a:p>
            <a:r>
              <a:rPr lang="en-US" sz="3200" dirty="0"/>
              <a:t>Ground</a:t>
            </a:r>
          </a:p>
          <a:p>
            <a:endParaRPr lang="en-US" sz="3200" dirty="0"/>
          </a:p>
          <a:p>
            <a:r>
              <a:rPr lang="en-US" sz="3200" dirty="0"/>
              <a:t>GPIO</a:t>
            </a:r>
          </a:p>
          <a:p>
            <a:endParaRPr lang="en-US" sz="3200" dirty="0"/>
          </a:p>
          <a:p>
            <a:r>
              <a:rPr lang="en-US" sz="3200" dirty="0"/>
              <a:t>Alternate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3456-FDC3-7748-8428-A93913B0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949017"/>
            <a:ext cx="7511487" cy="4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733"/>
          </a:xfrm>
        </p:spPr>
        <p:txBody>
          <a:bodyPr/>
          <a:lstStyle/>
          <a:p>
            <a:pPr algn="ctr"/>
            <a:r>
              <a:rPr lang="en-US" dirty="0"/>
              <a:t>Quick Intro</a:t>
            </a:r>
          </a:p>
        </p:txBody>
      </p:sp>
      <p:pic>
        <p:nvPicPr>
          <p:cNvPr id="5" name="Picture 4" descr="A person in a military uniform&#13;&#10;&#13;&#10;Description automatically generated">
            <a:extLst>
              <a:ext uri="{FF2B5EF4-FFF2-40B4-BE49-F238E27FC236}">
                <a16:creationId xmlns:a16="http://schemas.microsoft.com/office/drawing/2014/main" id="{444F2586-2C79-E449-8603-23A28079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8" b="23253"/>
          <a:stretch/>
        </p:blipFill>
        <p:spPr>
          <a:xfrm>
            <a:off x="1423851" y="914120"/>
            <a:ext cx="2176035" cy="2146223"/>
          </a:xfrm>
          <a:prstGeom prst="rect">
            <a:avLst/>
          </a:prstGeom>
        </p:spPr>
      </p:pic>
      <p:pic>
        <p:nvPicPr>
          <p:cNvPr id="7" name="Picture 6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0578F253-66E0-9245-909E-07430A39F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38865" b="31227"/>
          <a:stretch/>
        </p:blipFill>
        <p:spPr>
          <a:xfrm>
            <a:off x="1423851" y="1987232"/>
            <a:ext cx="3207390" cy="3163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8F1BC-367C-BF4A-B1DC-7307437AC59D}"/>
              </a:ext>
            </a:extLst>
          </p:cNvPr>
          <p:cNvSpPr txBox="1"/>
          <p:nvPr/>
        </p:nvSpPr>
        <p:spPr>
          <a:xfrm>
            <a:off x="1423851" y="5274508"/>
            <a:ext cx="641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 </a:t>
            </a:r>
            <a:r>
              <a:rPr lang="en-US" dirty="0" err="1"/>
              <a:t>Frolio</a:t>
            </a:r>
            <a:r>
              <a:rPr lang="en-US" dirty="0"/>
              <a:t> - @</a:t>
            </a:r>
            <a:r>
              <a:rPr lang="en-US" dirty="0" err="1"/>
              <a:t>froliol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IBM Cloud and Cognitive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 Coast Guard veteran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Chef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4EE4-8448-9C42-A033-F2BD629C51FD}"/>
              </a:ext>
            </a:extLst>
          </p:cNvPr>
          <p:cNvSpPr txBox="1"/>
          <p:nvPr/>
        </p:nvSpPr>
        <p:spPr>
          <a:xfrm>
            <a:off x="7171509" y="5274508"/>
            <a:ext cx="348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 Harrold - @charrold303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Evangelist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Avoka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Military Dad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Robotics Inventor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3" name="Picture 12" descr="A person holding a sign posing for the camera&#13;&#10;&#13;&#10;Description automatically generated">
            <a:extLst>
              <a:ext uri="{FF2B5EF4-FFF2-40B4-BE49-F238E27FC236}">
                <a16:creationId xmlns:a16="http://schemas.microsoft.com/office/drawing/2014/main" id="{819AFDFF-55B3-F649-A0E2-8C259F2F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6" r="19091" b="50000"/>
          <a:stretch/>
        </p:blipFill>
        <p:spPr>
          <a:xfrm>
            <a:off x="7171509" y="914120"/>
            <a:ext cx="2320121" cy="1264251"/>
          </a:xfrm>
          <a:prstGeom prst="rect">
            <a:avLst/>
          </a:prstGeom>
        </p:spPr>
      </p:pic>
      <p:pic>
        <p:nvPicPr>
          <p:cNvPr id="10" name="Picture 9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F016513-C4DD-1B4A-885F-306EFA229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" r="40490" b="21194"/>
          <a:stretch/>
        </p:blipFill>
        <p:spPr>
          <a:xfrm>
            <a:off x="7171509" y="1940047"/>
            <a:ext cx="3207390" cy="32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6" name="Rectangle 105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4F13B3-05C0-ED44-940F-07E99281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Putting it all together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58A81-AE4F-48EB-A66F-337971CC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382713"/>
            <a:ext cx="308489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KISS – keep it simple, son!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it works: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Green light on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Switch to red if you move your hand in front of the sensor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Wiring issues?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7" name="Picture 56" descr="A close up of a device&#10;&#10;Description automatically generated">
            <a:extLst>
              <a:ext uri="{FF2B5EF4-FFF2-40B4-BE49-F238E27FC236}">
                <a16:creationId xmlns:a16="http://schemas.microsoft.com/office/drawing/2014/main" id="{8492A1A5-27A4-F148-A266-C87AE97C5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1" r="263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08480FF-CE40-A54B-9915-3B2EEA4B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Device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8129B-AC76-6645-9AF4-439ACD1A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Triggers and collectors</a:t>
            </a:r>
          </a:p>
        </p:txBody>
      </p:sp>
    </p:spTree>
    <p:extLst>
      <p:ext uri="{BB962C8B-B14F-4D97-AF65-F5344CB8AC3E}">
        <p14:creationId xmlns:p14="http://schemas.microsoft.com/office/powerpoint/2010/main" val="38807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2E2E1-FBA4-624D-B97A-0B43DDE3EACE}"/>
              </a:ext>
            </a:extLst>
          </p:cNvPr>
          <p:cNvSpPr txBox="1"/>
          <p:nvPr/>
        </p:nvSpPr>
        <p:spPr>
          <a:xfrm>
            <a:off x="4059076" y="5341937"/>
            <a:ext cx="813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/IoT-c-code</a:t>
            </a:r>
          </a:p>
        </p:txBody>
      </p:sp>
    </p:spTree>
    <p:extLst>
      <p:ext uri="{BB962C8B-B14F-4D97-AF65-F5344CB8AC3E}">
        <p14:creationId xmlns:p14="http://schemas.microsoft.com/office/powerpoint/2010/main" val="26100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9ACB743-60D3-1C4C-ABA5-9B78566E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Stage 2 Smart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3BB1-8036-F143-8D33-956B0D1A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82FFFF"/>
                </a:solidFill>
              </a:rPr>
              <a:t>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24189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Connected!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3693-C2C9-BA41-8735-24514758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Sensors working together to coordinate events is SMART!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AA77-991A-CD4A-8A8E-EE53E492C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4" r="5658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1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6F1D-0970-A440-90E7-FDE1308C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NodeRed</a:t>
            </a:r>
            <a:r>
              <a:rPr lang="en-US" dirty="0"/>
              <a:t> – Aggregating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1CB8-49AD-6948-9D59-9CC86E34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52" y="2249487"/>
            <a:ext cx="3697552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7162-8111-5647-B2CC-8B8CBB50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126267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Simple “block based” tool for building data flows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Designed with IOT in mind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Excellent tool for going from prototype to production*</a:t>
            </a:r>
          </a:p>
        </p:txBody>
      </p:sp>
    </p:spTree>
    <p:extLst>
      <p:ext uri="{BB962C8B-B14F-4D97-AF65-F5344CB8AC3E}">
        <p14:creationId xmlns:p14="http://schemas.microsoft.com/office/powerpoint/2010/main" val="241991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7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9996AD-C974-1D4F-B532-907622CB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Let’s Review the code!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4EAAB4CE-B51D-644E-BE3C-6689EA1F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r="829" b="-3"/>
          <a:stretch/>
        </p:blipFill>
        <p:spPr>
          <a:xfrm>
            <a:off x="34655" y="1662114"/>
            <a:ext cx="3991197" cy="2947986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E8F08C3-5DBA-5549-ADE3-0EFE0DC9B555}"/>
              </a:ext>
            </a:extLst>
          </p:cNvPr>
          <p:cNvSpPr txBox="1"/>
          <p:nvPr/>
        </p:nvSpPr>
        <p:spPr>
          <a:xfrm>
            <a:off x="4059076" y="5341937"/>
            <a:ext cx="8132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Connect to your group’s </a:t>
            </a:r>
            <a:r>
              <a:rPr lang="en-US" sz="2800" dirty="0" err="1"/>
              <a:t>NodeRed</a:t>
            </a:r>
            <a:r>
              <a:rPr lang="en-US" sz="2800" dirty="0"/>
              <a:t> instance:</a:t>
            </a:r>
          </a:p>
          <a:p>
            <a:pPr algn="ctr"/>
            <a:r>
              <a:rPr lang="en-US" sz="2800" dirty="0"/>
              <a:t>http://192.168.1.xxx:1880</a:t>
            </a:r>
          </a:p>
        </p:txBody>
      </p:sp>
    </p:spTree>
    <p:extLst>
      <p:ext uri="{BB962C8B-B14F-4D97-AF65-F5344CB8AC3E}">
        <p14:creationId xmlns:p14="http://schemas.microsoft.com/office/powerpoint/2010/main" val="42799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2EC7FB-B6D7-468A-8D97-D703FEC1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BB248-BA08-4E0B-8C30-EF9826CA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D9EFE-4243-4017-9315-63206084D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3871A-B8BA-9B4C-92AE-849679E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97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AC6EA-28E4-AB4A-ACFF-4CD13C982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0159" b="679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 “Smart” intersection</a:t>
            </a:r>
          </a:p>
        </p:txBody>
      </p:sp>
    </p:spTree>
    <p:extLst>
      <p:ext uri="{BB962C8B-B14F-4D97-AF65-F5344CB8AC3E}">
        <p14:creationId xmlns:p14="http://schemas.microsoft.com/office/powerpoint/2010/main" val="1391130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8CF15-74AE-C347-BE14-757BC646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Group activity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F8A5D9-B955-1D4E-A646-D27D99638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" r="1" b="3181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BA101-BF78-9145-A779-40E98B4D6584}"/>
              </a:ext>
            </a:extLst>
          </p:cNvPr>
          <p:cNvGrpSpPr/>
          <p:nvPr/>
        </p:nvGrpSpPr>
        <p:grpSpPr>
          <a:xfrm>
            <a:off x="561444" y="2097088"/>
            <a:ext cx="3939304" cy="2993753"/>
            <a:chOff x="1053282" y="2097088"/>
            <a:chExt cx="3939304" cy="299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1AB554-C2A2-884D-8F4F-8192CFA6A7CA}"/>
                </a:ext>
              </a:extLst>
            </p:cNvPr>
            <p:cNvSpPr txBox="1"/>
            <p:nvPr/>
          </p:nvSpPr>
          <p:spPr>
            <a:xfrm>
              <a:off x="1656660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1: Instrumentation</a:t>
              </a:r>
            </a:p>
          </p:txBody>
        </p:sp>
        <p:pic>
          <p:nvPicPr>
            <p:cNvPr id="23" name="Picture 22" descr="A picture containing indoor, refrigerator&#13;&#10;&#13;&#10;Description automatically generated">
              <a:extLst>
                <a:ext uri="{FF2B5EF4-FFF2-40B4-BE49-F238E27FC236}">
                  <a16:creationId xmlns:a16="http://schemas.microsoft.com/office/drawing/2014/main" id="{A0C3B2CB-024B-C149-ACB5-CA42277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82" y="2097088"/>
              <a:ext cx="3939304" cy="2624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2759D1-6852-704E-8A71-BB079527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“SMART”?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9C01-E957-DE42-8A99-57E23F13603D}"/>
              </a:ext>
            </a:extLst>
          </p:cNvPr>
          <p:cNvGrpSpPr/>
          <p:nvPr/>
        </p:nvGrpSpPr>
        <p:grpSpPr>
          <a:xfrm>
            <a:off x="4800312" y="2091021"/>
            <a:ext cx="3516828" cy="2999820"/>
            <a:chOff x="3658759" y="2091021"/>
            <a:chExt cx="3516828" cy="2999820"/>
          </a:xfrm>
        </p:grpSpPr>
        <p:pic>
          <p:nvPicPr>
            <p:cNvPr id="10" name="Picture 9" descr="A picture containing sky&#13;&#10;&#13;&#10;Description automatically generated">
              <a:extLst>
                <a:ext uri="{FF2B5EF4-FFF2-40B4-BE49-F238E27FC236}">
                  <a16:creationId xmlns:a16="http://schemas.microsoft.com/office/drawing/2014/main" id="{13E7CE6C-747B-9448-B21C-768F0369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623"/>
            <a:stretch/>
          </p:blipFill>
          <p:spPr>
            <a:xfrm>
              <a:off x="3658759" y="2091021"/>
              <a:ext cx="3516828" cy="26244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B6A3D6-FCF6-704D-A9CC-BD405BEFBD7C}"/>
                </a:ext>
              </a:extLst>
            </p:cNvPr>
            <p:cNvSpPr txBox="1"/>
            <p:nvPr/>
          </p:nvSpPr>
          <p:spPr>
            <a:xfrm>
              <a:off x="4050899" y="4721509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STAGE 2: Connections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27A18-AB4A-6F4E-A357-78C42B712EC4}"/>
              </a:ext>
            </a:extLst>
          </p:cNvPr>
          <p:cNvGrpSpPr/>
          <p:nvPr/>
        </p:nvGrpSpPr>
        <p:grpSpPr>
          <a:xfrm>
            <a:off x="8616704" y="2091021"/>
            <a:ext cx="3519863" cy="3008022"/>
            <a:chOff x="7132289" y="2091021"/>
            <a:chExt cx="3519863" cy="3008022"/>
          </a:xfrm>
        </p:grpSpPr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EF907BC1-F569-3C44-80C5-DFE7E673A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0" b="18980"/>
            <a:stretch/>
          </p:blipFill>
          <p:spPr>
            <a:xfrm>
              <a:off x="7132289" y="2091021"/>
              <a:ext cx="3519863" cy="2618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2536B4-2679-1C43-B351-BF0087FC8B54}"/>
                </a:ext>
              </a:extLst>
            </p:cNvPr>
            <p:cNvSpPr txBox="1"/>
            <p:nvPr/>
          </p:nvSpPr>
          <p:spPr>
            <a:xfrm>
              <a:off x="7525946" y="4729711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3: Data &amp;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4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CA5-84E9-9B47-8F18-3653C90D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pic>
        <p:nvPicPr>
          <p:cNvPr id="10" name="Content Placeholder 6" descr="A group of people sitting and looking at the camera&#13;&#10;&#13;&#10;Description automatically generated">
            <a:extLst>
              <a:ext uri="{FF2B5EF4-FFF2-40B4-BE49-F238E27FC236}">
                <a16:creationId xmlns:a16="http://schemas.microsoft.com/office/drawing/2014/main" id="{1DC9113E-D752-9D44-ACF1-3216A339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r="4" b="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5E56A4-1C06-4C9B-97D8-2577C9FD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Group Brainstorming</a:t>
            </a:r>
          </a:p>
          <a:p>
            <a:r>
              <a:rPr lang="en-US" dirty="0"/>
              <a:t>What would you try next?</a:t>
            </a:r>
          </a:p>
          <a:p>
            <a:r>
              <a:rPr lang="en-US" dirty="0"/>
              <a:t>Think outside your own intersection!</a:t>
            </a:r>
          </a:p>
        </p:txBody>
      </p:sp>
    </p:spTree>
    <p:extLst>
      <p:ext uri="{BB962C8B-B14F-4D97-AF65-F5344CB8AC3E}">
        <p14:creationId xmlns:p14="http://schemas.microsoft.com/office/powerpoint/2010/main" val="58180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BF8D2C-0E02-1546-9C88-27FC4FC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Wrap up</a:t>
            </a:r>
          </a:p>
        </p:txBody>
      </p:sp>
      <p:pic>
        <p:nvPicPr>
          <p:cNvPr id="5" name="Content Placeholder 4" descr="A picture containing person, sky, indoor, man&#13;&#10;&#13;&#10;Description automatically generated">
            <a:extLst>
              <a:ext uri="{FF2B5EF4-FFF2-40B4-BE49-F238E27FC236}">
                <a16:creationId xmlns:a16="http://schemas.microsoft.com/office/drawing/2014/main" id="{5D8CF1FD-760D-CA48-BD34-5E2CA8FE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5" y="1638300"/>
            <a:ext cx="5397500" cy="3581400"/>
          </a:xfrm>
        </p:spPr>
      </p:pic>
    </p:spTree>
    <p:extLst>
      <p:ext uri="{BB962C8B-B14F-4D97-AF65-F5344CB8AC3E}">
        <p14:creationId xmlns:p14="http://schemas.microsoft.com/office/powerpoint/2010/main" val="25525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5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6" descr="A picture containing map, text, screenshot&#13;&#10;&#13;&#10;Description automatically generated">
            <a:extLst>
              <a:ext uri="{FF2B5EF4-FFF2-40B4-BE49-F238E27FC236}">
                <a16:creationId xmlns:a16="http://schemas.microsoft.com/office/drawing/2014/main" id="{D3C53342-575F-634B-9E44-C314F5A6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3" t="22342" r="25424" b="36765"/>
          <a:stretch/>
        </p:blipFill>
        <p:spPr>
          <a:xfrm>
            <a:off x="-1" y="3878263"/>
            <a:ext cx="5388513" cy="2979737"/>
          </a:xfrm>
          <a:prstGeom prst="rect">
            <a:avLst/>
          </a:prstGeom>
        </p:spPr>
      </p:pic>
      <p:pic>
        <p:nvPicPr>
          <p:cNvPr id="9" name="Picture 8" descr="A picture containing items, indoor&#13;&#10;&#13;&#10;Description automatically generated">
            <a:extLst>
              <a:ext uri="{FF2B5EF4-FFF2-40B4-BE49-F238E27FC236}">
                <a16:creationId xmlns:a16="http://schemas.microsoft.com/office/drawing/2014/main" id="{9681F244-A328-494B-AD39-DDB796312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0" t="24889" r="6085" b="4697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5" name="Picture 4" descr="A picture containing grass&#13;&#10;&#13;&#10;Description automatically generated">
            <a:extLst>
              <a:ext uri="{FF2B5EF4-FFF2-40B4-BE49-F238E27FC236}">
                <a16:creationId xmlns:a16="http://schemas.microsoft.com/office/drawing/2014/main" id="{7E9FDEAD-BF68-8646-9840-671F9C5DF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30" t="13850" r="12539" b="87"/>
          <a:stretch/>
        </p:blipFill>
        <p:spPr>
          <a:xfrm>
            <a:off x="4643183" y="-25987"/>
            <a:ext cx="7866317" cy="6857990"/>
          </a:xfrm>
          <a:prstGeom prst="rect">
            <a:avLst/>
          </a:prstGeom>
        </p:spPr>
      </p:pic>
      <p:cxnSp>
        <p:nvCxnSpPr>
          <p:cNvPr id="124" name="Straight Connector 75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8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86B6B-922C-1040-B600-42FBE53B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75" y="2603500"/>
            <a:ext cx="4088997" cy="111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basics of “SMART” work for everything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308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8013BC-4AE3-A649-9473-2E30629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Building smarter cities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view of a city street filled with lots of traffic&#13;&#10;&#13;&#10;Description automatically generated">
            <a:extLst>
              <a:ext uri="{FF2B5EF4-FFF2-40B4-BE49-F238E27FC236}">
                <a16:creationId xmlns:a16="http://schemas.microsoft.com/office/drawing/2014/main" id="{7E52451A-9AEC-FF41-9881-A2535D6D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6" r="848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11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2D39C6-CEA5-864D-8B96-CCAEF76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Smart Cities?</a:t>
            </a:r>
          </a:p>
        </p:txBody>
      </p:sp>
      <p:sp>
        <p:nvSpPr>
          <p:cNvPr id="20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3790F-210F-6443-9A96-850B203CA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8" r="1" b="3785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27D674-9DCA-5846-A65A-8039F3B5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What’s Preventing utopia?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tall glass tower in a city&#10;&#10;Description automatically generated">
            <a:extLst>
              <a:ext uri="{FF2B5EF4-FFF2-40B4-BE49-F238E27FC236}">
                <a16:creationId xmlns:a16="http://schemas.microsoft.com/office/drawing/2014/main" id="{78C634CD-30BD-924D-86DE-960FC1E6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r="1560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4ADD89D-EF10-6347-9BF5-78BC5EE3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74607"/>
            <a:ext cx="6699014" cy="6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489-4F3D-1248-B1E9-3A3D333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5DB2A-2775-8342-BAD9-87123CEE30DB}"/>
              </a:ext>
            </a:extLst>
          </p:cNvPr>
          <p:cNvGrpSpPr/>
          <p:nvPr/>
        </p:nvGrpSpPr>
        <p:grpSpPr>
          <a:xfrm>
            <a:off x="636755" y="618517"/>
            <a:ext cx="11116567" cy="5852952"/>
            <a:chOff x="623909" y="597933"/>
            <a:chExt cx="11116567" cy="585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D2F4B-0E69-1E42-A615-5043CBB472AC}"/>
                </a:ext>
              </a:extLst>
            </p:cNvPr>
            <p:cNvSpPr txBox="1"/>
            <p:nvPr/>
          </p:nvSpPr>
          <p:spPr>
            <a:xfrm>
              <a:off x="2006668" y="5950472"/>
              <a:ext cx="273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STAGE 4: Automating</a:t>
              </a:r>
            </a:p>
          </p:txBody>
        </p:sp>
        <p:pic>
          <p:nvPicPr>
            <p:cNvPr id="12" name="Picture 11" descr="A traffic light on a city street at night&#13;&#10;&#13;&#10;Description automatically generated">
              <a:extLst>
                <a:ext uri="{FF2B5EF4-FFF2-40B4-BE49-F238E27FC236}">
                  <a16:creationId xmlns:a16="http://schemas.microsoft.com/office/drawing/2014/main" id="{FEF55EBE-8705-2E41-9E3A-90A1F04F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476" y="3768645"/>
              <a:ext cx="6096000" cy="26822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54A13-DB79-A147-939B-76B7552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6" y="597933"/>
              <a:ext cx="6096000" cy="3200400"/>
            </a:xfrm>
            <a:prstGeom prst="rect">
              <a:avLst/>
            </a:prstGeom>
          </p:spPr>
        </p:pic>
        <p:pic>
          <p:nvPicPr>
            <p:cNvPr id="14" name="Picture 13" descr="A screenshot of a video game&#13;&#10;&#13;&#10;Description automatically generated">
              <a:extLst>
                <a:ext uri="{FF2B5EF4-FFF2-40B4-BE49-F238E27FC236}">
                  <a16:creationId xmlns:a16="http://schemas.microsoft.com/office/drawing/2014/main" id="{E6CDB531-CE89-964C-B61C-FF9D5933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09" y="3108218"/>
              <a:ext cx="5020567" cy="2811518"/>
            </a:xfrm>
            <a:prstGeom prst="rect">
              <a:avLst/>
            </a:prstGeom>
          </p:spPr>
        </p:pic>
        <p:pic>
          <p:nvPicPr>
            <p:cNvPr id="15" name="Picture 14" descr="A toy model of a building&#13;&#10;&#13;&#10;Description automatically generated">
              <a:extLst>
                <a:ext uri="{FF2B5EF4-FFF2-40B4-BE49-F238E27FC236}">
                  <a16:creationId xmlns:a16="http://schemas.microsoft.com/office/drawing/2014/main" id="{C24DF4D6-192B-AD41-8E33-6E0F108C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09" y="597933"/>
              <a:ext cx="5020567" cy="25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980</Words>
  <Application>Microsoft Macintosh PowerPoint</Application>
  <PresentationFormat>Widescreen</PresentationFormat>
  <Paragraphs>220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Practical IoT</vt:lpstr>
      <vt:lpstr>Agenda</vt:lpstr>
      <vt:lpstr>Quick Intro</vt:lpstr>
      <vt:lpstr>What is “SMART”?</vt:lpstr>
      <vt:lpstr>The basics of “SMART” work for everything</vt:lpstr>
      <vt:lpstr>Building smarter cities</vt:lpstr>
      <vt:lpstr>Why Smart Cities?</vt:lpstr>
      <vt:lpstr>What’s Preventing utopia?</vt:lpstr>
      <vt:lpstr>How can we fix it?</vt:lpstr>
      <vt:lpstr>What are we building today?</vt:lpstr>
      <vt:lpstr>Step 1:  Hardware</vt:lpstr>
      <vt:lpstr>Why is hardware scary?</vt:lpstr>
      <vt:lpstr>Electricity fundamentals</vt:lpstr>
      <vt:lpstr>Control Over electricity</vt:lpstr>
      <vt:lpstr>Hardware Overload</vt:lpstr>
      <vt:lpstr>Step 2: Software</vt:lpstr>
      <vt:lpstr>IoT (often) Requires MANY languages</vt:lpstr>
      <vt:lpstr>Why so many languages?</vt:lpstr>
      <vt:lpstr>Lightweight Messaging</vt:lpstr>
      <vt:lpstr>What goes where?</vt:lpstr>
      <vt:lpstr>PowerPoint Presentation</vt:lpstr>
      <vt:lpstr>Important Lab Links</vt:lpstr>
      <vt:lpstr>Let’s Build it!</vt:lpstr>
      <vt:lpstr>OUR Hardware – AKA What’s in this box!?</vt:lpstr>
      <vt:lpstr>Node MCU (esp8266)</vt:lpstr>
      <vt:lpstr>Breadboard basics</vt:lpstr>
      <vt:lpstr>Resistors and LEDs</vt:lpstr>
      <vt:lpstr>SENSOR Basics</vt:lpstr>
      <vt:lpstr>A pinout ‘splainer</vt:lpstr>
      <vt:lpstr>Putting it all together</vt:lpstr>
      <vt:lpstr>Device Software</vt:lpstr>
      <vt:lpstr>Let’s Review the code!</vt:lpstr>
      <vt:lpstr>The Stage 2 Smart City</vt:lpstr>
      <vt:lpstr>Get Connected!</vt:lpstr>
      <vt:lpstr>NodeRed – Aggregating devices</vt:lpstr>
      <vt:lpstr>Let’s Review the code!</vt:lpstr>
      <vt:lpstr>PowerPoint Presentation</vt:lpstr>
      <vt:lpstr>A “Smart” intersection</vt:lpstr>
      <vt:lpstr>Group activity</vt:lpstr>
      <vt:lpstr>What’s Next?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IoT</dc:title>
  <dc:creator>Chris Harrold</dc:creator>
  <cp:lastModifiedBy>Chris Harrold</cp:lastModifiedBy>
  <cp:revision>6</cp:revision>
  <dcterms:created xsi:type="dcterms:W3CDTF">2018-11-13T16:44:10Z</dcterms:created>
  <dcterms:modified xsi:type="dcterms:W3CDTF">2018-11-14T17:00:35Z</dcterms:modified>
</cp:coreProperties>
</file>